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2" r:id="rId27"/>
    <p:sldId id="281" r:id="rId28"/>
    <p:sldId id="519" r:id="rId29"/>
    <p:sldId id="520" r:id="rId30"/>
    <p:sldId id="521" r:id="rId31"/>
    <p:sldId id="535" r:id="rId32"/>
    <p:sldId id="536" r:id="rId33"/>
    <p:sldId id="537" r:id="rId34"/>
    <p:sldId id="538" r:id="rId35"/>
    <p:sldId id="539" r:id="rId36"/>
    <p:sldId id="534" r:id="rId37"/>
    <p:sldId id="54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plebohra@outlook.com" initials="d" lastIdx="1" clrIdx="0">
    <p:extLst>
      <p:ext uri="{19B8F6BF-5375-455C-9EA6-DF929625EA0E}">
        <p15:presenceInfo xmlns:p15="http://schemas.microsoft.com/office/powerpoint/2012/main" userId="72186193a3e84c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63" autoAdjust="0"/>
  </p:normalViewPr>
  <p:slideViewPr>
    <p:cSldViewPr snapToGrid="0">
      <p:cViewPr varScale="1">
        <p:scale>
          <a:sx n="61" d="100"/>
          <a:sy n="61" d="100"/>
        </p:scale>
        <p:origin x="8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51DDC-E037-40F7-AFBD-48FCD972EB40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B21B4-DDD4-4F50-8573-2D02CE37CE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95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 specifies the destination for package file to be saved</a:t>
            </a:r>
          </a:p>
          <a:p>
            <a:r>
              <a:rPr lang="en-US" dirty="0"/>
              <a:t>. for same directory where in we have java and class files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B21B4-DDD4-4F50-8573-2D02CE37CE4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95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Note: It does not include code of </a:t>
            </a:r>
            <a:r>
              <a:rPr lang="en-GB" altLang="en-US" sz="1200" dirty="0" err="1"/>
              <a:t>ClassA</a:t>
            </a:r>
            <a:r>
              <a:rPr lang="en-GB" altLang="en-US" sz="1200" dirty="0"/>
              <a:t> into </a:t>
            </a:r>
            <a:r>
              <a:rPr lang="en-GB" altLang="en-US" sz="1200" dirty="0" err="1"/>
              <a:t>ClassX</a:t>
            </a: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When the program </a:t>
            </a:r>
            <a:r>
              <a:rPr lang="en-GB" altLang="en-US" sz="1200" dirty="0" err="1"/>
              <a:t>ClassX</a:t>
            </a:r>
            <a:r>
              <a:rPr lang="en-GB" altLang="en-US" sz="1200" dirty="0"/>
              <a:t> is run, java loader looks for </a:t>
            </a:r>
            <a:r>
              <a:rPr lang="en-GB" altLang="en-US" sz="1200" dirty="0" err="1"/>
              <a:t>ClassA.class</a:t>
            </a:r>
            <a:r>
              <a:rPr lang="en-GB" altLang="en-US" sz="1200" dirty="0"/>
              <a:t> file in a package called “</a:t>
            </a:r>
            <a:r>
              <a:rPr lang="en-GB" altLang="en-US" sz="1200" dirty="0" err="1"/>
              <a:t>mypackage</a:t>
            </a:r>
            <a:r>
              <a:rPr lang="en-GB" altLang="en-US" sz="1200" dirty="0"/>
              <a:t>” and loads it.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B21B4-DDD4-4F50-8573-2D02CE37CE4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73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EA7947-E287-4738-8C82-07CE4F01EF03}" type="datetime2">
              <a:rPr lang="en-US" smtClean="0"/>
              <a:t>Tuesday, October 20,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26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7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5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2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8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1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October 20,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October 20,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2FA92E1D-CD21-4F8D-9307-C1B909028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B4B4E-5CC6-480A-B4B9-2337F2D71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8" y="177800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PACKAGES IN JAVA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2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7E74-C929-41A3-AE8A-816EE295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while using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D517-A297-46A0-A1F1-F52F63F44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Package name should be all lowercase letters</a:t>
            </a:r>
          </a:p>
          <a:p>
            <a:pPr algn="just"/>
            <a:r>
              <a:rPr lang="en-US" sz="2400" dirty="0"/>
              <a:t>Use package statement at the beginning of the package file.</a:t>
            </a:r>
          </a:p>
          <a:p>
            <a:pPr algn="just"/>
            <a:r>
              <a:rPr lang="en-US" sz="2400" dirty="0"/>
              <a:t>Define the class that is to be put in the package and declare it as public.</a:t>
            </a:r>
          </a:p>
          <a:p>
            <a:pPr algn="just"/>
            <a:r>
              <a:rPr lang="en-US" sz="2400" dirty="0"/>
              <a:t>Create a sub directory under the working directory with same name as the package name.</a:t>
            </a:r>
          </a:p>
          <a:p>
            <a:pPr algn="just"/>
            <a:r>
              <a:rPr lang="en-US" sz="2400" dirty="0"/>
              <a:t>Store the file with same name as classname.java in the subdirectory created.</a:t>
            </a:r>
          </a:p>
          <a:p>
            <a:pPr algn="just"/>
            <a:r>
              <a:rPr lang="en-US" sz="2400" dirty="0"/>
              <a:t>Store the compiled version i.e. .class file into the same sub directory.</a:t>
            </a:r>
          </a:p>
          <a:p>
            <a:pPr algn="just"/>
            <a:endParaRPr lang="en-US" sz="2400" dirty="0"/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5201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2787-0DE4-46C1-8E49-127ED39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for creating package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E140D-BC3B-49E3-9975-5C492C311C19}"/>
              </a:ext>
            </a:extLst>
          </p:cNvPr>
          <p:cNvSpPr txBox="1"/>
          <p:nvPr/>
        </p:nvSpPr>
        <p:spPr>
          <a:xfrm>
            <a:off x="3462830" y="2211968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package </a:t>
            </a:r>
            <a:r>
              <a:rPr lang="en-IN" sz="2800" dirty="0" err="1"/>
              <a:t>mypack</a:t>
            </a:r>
            <a:r>
              <a:rPr lang="en-IN" sz="2800" dirty="0"/>
              <a:t>;</a:t>
            </a:r>
          </a:p>
          <a:p>
            <a:endParaRPr lang="en-IN" sz="2800" dirty="0"/>
          </a:p>
          <a:p>
            <a:r>
              <a:rPr lang="en-IN" sz="2800" dirty="0"/>
              <a:t>class </a:t>
            </a:r>
            <a:r>
              <a:rPr lang="en-IN" sz="2800" dirty="0" err="1"/>
              <a:t>MyPackageClass</a:t>
            </a:r>
            <a:endParaRPr lang="en-IN" sz="2800" dirty="0"/>
          </a:p>
          <a:p>
            <a:r>
              <a:rPr lang="en-IN" sz="2800" dirty="0"/>
              <a:t>{</a:t>
            </a:r>
          </a:p>
          <a:p>
            <a:r>
              <a:rPr lang="en-IN" sz="2800" dirty="0"/>
              <a:t>public static void main(String </a:t>
            </a:r>
            <a:r>
              <a:rPr lang="en-IN" sz="2800" dirty="0" err="1"/>
              <a:t>args</a:t>
            </a:r>
            <a:r>
              <a:rPr lang="en-IN" sz="2800" dirty="0"/>
              <a:t>[])</a:t>
            </a:r>
          </a:p>
          <a:p>
            <a:r>
              <a:rPr lang="en-IN" sz="2800" dirty="0"/>
              <a:t>{</a:t>
            </a:r>
          </a:p>
          <a:p>
            <a:r>
              <a:rPr lang="en-IN" sz="2800" dirty="0"/>
              <a:t> </a:t>
            </a:r>
            <a:r>
              <a:rPr lang="en-IN" sz="2800" dirty="0" err="1"/>
              <a:t>System.out.println</a:t>
            </a:r>
            <a:r>
              <a:rPr lang="en-IN" sz="2800" dirty="0"/>
              <a:t>("my package");</a:t>
            </a:r>
          </a:p>
          <a:p>
            <a:r>
              <a:rPr lang="en-IN" sz="2800" dirty="0"/>
              <a:t>}</a:t>
            </a:r>
          </a:p>
          <a:p>
            <a:r>
              <a:rPr lang="en-IN" sz="2800" dirty="0"/>
              <a:t>}</a:t>
            </a:r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6453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CC85-2602-4896-B7AA-82BDCDCB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execution of package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FA92C-B157-448F-8D0C-B0E47689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589848"/>
            <a:ext cx="6943725" cy="1847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04F86-1B3D-42F9-917E-CE0A31C50FC1}"/>
              </a:ext>
            </a:extLst>
          </p:cNvPr>
          <p:cNvSpPr txBox="1"/>
          <p:nvPr/>
        </p:nvSpPr>
        <p:spPr>
          <a:xfrm>
            <a:off x="1009650" y="2171700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subdirectory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90954-4D50-48A4-B5C1-4B96F330F71D}"/>
              </a:ext>
            </a:extLst>
          </p:cNvPr>
          <p:cNvSpPr txBox="1"/>
          <p:nvPr/>
        </p:nvSpPr>
        <p:spPr>
          <a:xfrm>
            <a:off x="1143000" y="4566286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Save .java file in the subdirectory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AD8F3C-3059-4FDA-A9C9-EF6A0851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5129452"/>
            <a:ext cx="83153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0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CC85-2602-4896-B7AA-82BDCDCB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execution of package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04F86-1B3D-42F9-917E-CE0A31C50FC1}"/>
              </a:ext>
            </a:extLst>
          </p:cNvPr>
          <p:cNvSpPr txBox="1"/>
          <p:nvPr/>
        </p:nvSpPr>
        <p:spPr>
          <a:xfrm>
            <a:off x="985837" y="1781294"/>
            <a:ext cx="555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Compile .java file and save it in the same subdirectory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90954-4D50-48A4-B5C1-4B96F330F71D}"/>
              </a:ext>
            </a:extLst>
          </p:cNvPr>
          <p:cNvSpPr txBox="1"/>
          <p:nvPr/>
        </p:nvSpPr>
        <p:spPr>
          <a:xfrm>
            <a:off x="1143000" y="4126706"/>
            <a:ext cx="47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Provide path for package file to be saved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33D7C-018A-48A4-A16A-D355FAFE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188437"/>
            <a:ext cx="4510088" cy="189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AF06F-80FA-44B3-AB22-FEE8117C6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88" y="4144828"/>
            <a:ext cx="5119688" cy="22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7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CC85-2602-4896-B7AA-82BDCDCB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execution of package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04F86-1B3D-42F9-917E-CE0A31C50FC1}"/>
              </a:ext>
            </a:extLst>
          </p:cNvPr>
          <p:cNvSpPr txBox="1"/>
          <p:nvPr/>
        </p:nvSpPr>
        <p:spPr>
          <a:xfrm>
            <a:off x="985837" y="2004298"/>
            <a:ext cx="555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Execute class file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2DF38-66E9-4C38-B410-3C51AC99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3086100"/>
            <a:ext cx="83153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2685-5638-4A92-8561-D27CF9FE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design guidelines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5605-173B-4E92-AA90-3872EDF2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038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Only closed related classes should belong to the same package.</a:t>
            </a:r>
          </a:p>
          <a:p>
            <a:pPr algn="just"/>
            <a:r>
              <a:rPr lang="en-US" sz="2800" dirty="0"/>
              <a:t>Classes that change together should belong to the same package.</a:t>
            </a:r>
          </a:p>
          <a:p>
            <a:pPr algn="just"/>
            <a:r>
              <a:rPr lang="en-US" sz="2800" dirty="0"/>
              <a:t>Classes that are not reused together should not belong to the same package.</a:t>
            </a:r>
          </a:p>
          <a:p>
            <a:pPr algn="just"/>
            <a:r>
              <a:rPr lang="en-US" sz="2800" dirty="0"/>
              <a:t>We can not put two or more public classes together in a .java file, else there will be an ambiguity in naming .java file.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5846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41CA-46FD-4012-BFD2-9C486C30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package contains multiple classes?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AFA785-5493-4D68-BF54-8E9FEE19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287" y="2081049"/>
            <a:ext cx="9597426" cy="2902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72784-CE65-4E58-9C93-C7D2953E0CF5}"/>
              </a:ext>
            </a:extLst>
          </p:cNvPr>
          <p:cNvSpPr txBox="1"/>
          <p:nvPr/>
        </p:nvSpPr>
        <p:spPr>
          <a:xfrm>
            <a:off x="1308127" y="5507421"/>
            <a:ext cx="816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import p.*;   (Will import all classes from the package p)</a:t>
            </a:r>
            <a:endParaRPr lang="en-IN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7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836D-2AF6-475C-9D21-CF52FF51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packages and </a:t>
            </a:r>
            <a:r>
              <a:rPr lang="en-US" dirty="0" err="1"/>
              <a:t>classpath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B48FA-0AC3-49A4-BD89-7BA1BAC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92" y="1860331"/>
            <a:ext cx="10612673" cy="406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63AA40-7C59-4946-A75A-B65A64046840}"/>
              </a:ext>
            </a:extLst>
          </p:cNvPr>
          <p:cNvSpPr txBox="1"/>
          <p:nvPr/>
        </p:nvSpPr>
        <p:spPr>
          <a:xfrm>
            <a:off x="536027" y="354072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package </a:t>
            </a:r>
            <a:r>
              <a:rPr lang="en-IN" sz="2000" dirty="0" err="1"/>
              <a:t>samplepack</a:t>
            </a:r>
            <a:r>
              <a:rPr lang="en-IN" sz="2000" dirty="0"/>
              <a:t>;</a:t>
            </a:r>
          </a:p>
          <a:p>
            <a:r>
              <a:rPr lang="en-IN" sz="2000" dirty="0"/>
              <a:t>class Balance</a:t>
            </a:r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String name;</a:t>
            </a:r>
          </a:p>
          <a:p>
            <a:r>
              <a:rPr lang="en-IN" sz="2000" dirty="0"/>
              <a:t>double </a:t>
            </a:r>
            <a:r>
              <a:rPr lang="en-IN" sz="2000" dirty="0" err="1"/>
              <a:t>bal</a:t>
            </a:r>
            <a:r>
              <a:rPr lang="en-IN" sz="2000" dirty="0"/>
              <a:t>;</a:t>
            </a:r>
          </a:p>
          <a:p>
            <a:r>
              <a:rPr lang="en-IN" sz="2000" dirty="0"/>
              <a:t>Balance(String n, double b)</a:t>
            </a:r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 name=n;</a:t>
            </a:r>
          </a:p>
          <a:p>
            <a:r>
              <a:rPr lang="en-IN" sz="2000" dirty="0" err="1"/>
              <a:t>bal</a:t>
            </a:r>
            <a:r>
              <a:rPr lang="en-IN" sz="2000" dirty="0"/>
              <a:t>=b;</a:t>
            </a:r>
          </a:p>
          <a:p>
            <a:r>
              <a:rPr lang="en-IN" sz="2000" dirty="0"/>
              <a:t>}</a:t>
            </a:r>
          </a:p>
          <a:p>
            <a:r>
              <a:rPr lang="en-IN" sz="2000" dirty="0"/>
              <a:t>void show()</a:t>
            </a:r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if(</a:t>
            </a:r>
            <a:r>
              <a:rPr lang="en-IN" sz="2000" dirty="0" err="1"/>
              <a:t>bal</a:t>
            </a:r>
            <a:r>
              <a:rPr lang="en-IN" sz="2000" dirty="0"/>
              <a:t>&lt;0)</a:t>
            </a:r>
          </a:p>
          <a:p>
            <a:r>
              <a:rPr lang="en-IN" sz="2000" dirty="0"/>
              <a:t>{ </a:t>
            </a:r>
          </a:p>
          <a:p>
            <a:r>
              <a:rPr lang="en-IN" sz="2000" dirty="0"/>
              <a:t> </a:t>
            </a:r>
            <a:r>
              <a:rPr lang="en-IN" sz="2000" dirty="0" err="1"/>
              <a:t>System.out.println</a:t>
            </a:r>
            <a:r>
              <a:rPr lang="en-IN" sz="2000" dirty="0"/>
              <a:t>(" insufficient balance");</a:t>
            </a:r>
          </a:p>
          <a:p>
            <a:r>
              <a:rPr lang="en-IN" sz="2000" dirty="0"/>
              <a:t>}</a:t>
            </a:r>
          </a:p>
          <a:p>
            <a:r>
              <a:rPr lang="en-IN" sz="2000" dirty="0"/>
              <a:t>else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System.out.println</a:t>
            </a:r>
            <a:r>
              <a:rPr lang="en-IN" sz="2000" dirty="0"/>
              <a:t>(name + " " +</a:t>
            </a:r>
            <a:r>
              <a:rPr lang="en-IN" sz="2000" dirty="0" err="1"/>
              <a:t>bal</a:t>
            </a:r>
            <a:r>
              <a:rPr lang="en-IN" sz="2000" dirty="0"/>
              <a:t>);</a:t>
            </a:r>
          </a:p>
          <a:p>
            <a:r>
              <a:rPr lang="en-IN" sz="2000" dirty="0"/>
              <a:t>}</a:t>
            </a:r>
          </a:p>
          <a:p>
            <a:r>
              <a:rPr lang="en-IN" sz="2000" dirty="0"/>
              <a:t>}</a:t>
            </a: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1E2C6-AD8E-4A5E-AA43-6AF0E8815182}"/>
              </a:ext>
            </a:extLst>
          </p:cNvPr>
          <p:cNvSpPr txBox="1"/>
          <p:nvPr/>
        </p:nvSpPr>
        <p:spPr>
          <a:xfrm>
            <a:off x="5559973" y="354072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class </a:t>
            </a:r>
            <a:r>
              <a:rPr lang="en-IN" sz="2000" dirty="0" err="1"/>
              <a:t>AccountBalance</a:t>
            </a:r>
            <a:endParaRPr lang="en-IN" sz="2000" dirty="0"/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public static void main(String </a:t>
            </a:r>
            <a:r>
              <a:rPr lang="en-IN" sz="2000" dirty="0" err="1"/>
              <a:t>args</a:t>
            </a:r>
            <a:r>
              <a:rPr lang="en-IN" sz="2000" dirty="0"/>
              <a:t>[])</a:t>
            </a:r>
          </a:p>
          <a:p>
            <a:r>
              <a:rPr lang="en-IN" sz="2000" dirty="0"/>
              <a:t>{</a:t>
            </a:r>
          </a:p>
          <a:p>
            <a:r>
              <a:rPr lang="en-IN" sz="2000" dirty="0"/>
              <a:t> Balance current=new Balance("dimple", 1000.00);</a:t>
            </a:r>
          </a:p>
          <a:p>
            <a:r>
              <a:rPr lang="en-IN" sz="2000" dirty="0" err="1"/>
              <a:t>current.show</a:t>
            </a:r>
            <a:r>
              <a:rPr lang="en-IN" sz="2000" dirty="0"/>
              <a:t>();</a:t>
            </a:r>
          </a:p>
          <a:p>
            <a:r>
              <a:rPr lang="en-IN" sz="2000" dirty="0"/>
              <a:t>}</a:t>
            </a:r>
          </a:p>
          <a:p>
            <a:r>
              <a:rPr lang="en-I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608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80A04-30A8-466E-90C4-3DB75A6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357437"/>
            <a:ext cx="9048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B62C-1B0E-403F-86D6-5CC212EA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80975"/>
            <a:ext cx="9875520" cy="1356360"/>
          </a:xfrm>
        </p:spPr>
        <p:txBody>
          <a:bodyPr/>
          <a:lstStyle/>
          <a:p>
            <a:r>
              <a:rPr lang="en-US" dirty="0"/>
              <a:t>Introduction to Packages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A9113-14E0-4A0A-813D-D54C04C693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752600"/>
            <a:ext cx="9872871" cy="44958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The main feature of OOP is its ability to support the reuse of code: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/>
              <a:t>Extending the classes (via inheritance)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/>
              <a:t>Extending interfaces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The features in basic form limited to reusing the classes within a program.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What if we need to use classes from other programs without physically copying them into the program under development ?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In Java, this is achieved by using what is known as “packages”, a concept similar to “class libraries” in other languages.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99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A566-4A79-4418-A08B-1094BA88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for using user defined package</a:t>
            </a:r>
            <a:endParaRPr lang="en-IN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0064AF5-BC6E-432C-81D7-B1BDCC9AA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529" y="1769428"/>
            <a:ext cx="7086600" cy="3477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hlink"/>
                </a:solidFill>
              </a:rPr>
              <a:t>package </a:t>
            </a:r>
            <a:r>
              <a:rPr lang="en-GB" altLang="en-US" sz="2000" dirty="0" err="1">
                <a:solidFill>
                  <a:schemeClr val="hlink"/>
                </a:solidFill>
              </a:rPr>
              <a:t>mypackage</a:t>
            </a:r>
            <a:r>
              <a:rPr lang="en-GB" altLang="en-US" sz="2000" dirty="0">
                <a:solidFill>
                  <a:schemeClr val="hlink"/>
                </a:solidFill>
              </a:rPr>
              <a:t>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public class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// class body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public void display()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        </a:t>
            </a:r>
            <a:r>
              <a:rPr lang="en-GB" altLang="en-US" sz="2000" dirty="0" err="1"/>
              <a:t>System.out.println</a:t>
            </a:r>
            <a:r>
              <a:rPr lang="en-GB" altLang="en-US" sz="2000" dirty="0"/>
              <a:t>("Hello, I am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");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class </a:t>
            </a:r>
            <a:r>
              <a:rPr lang="en-GB" altLang="en-US" sz="2000" dirty="0" err="1"/>
              <a:t>ClassB</a:t>
            </a:r>
            <a:r>
              <a:rPr lang="en-GB" altLang="en-US" sz="2000" dirty="0"/>
              <a:t>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// class body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AA90C-648B-4AA1-BDB0-325D51AFACBB}"/>
              </a:ext>
            </a:extLst>
          </p:cNvPr>
          <p:cNvSpPr txBox="1"/>
          <p:nvPr/>
        </p:nvSpPr>
        <p:spPr>
          <a:xfrm>
            <a:off x="1730529" y="5651759"/>
            <a:ext cx="928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subdirectory as ‘</a:t>
            </a:r>
            <a:r>
              <a:rPr lang="en-US" sz="2000" dirty="0" err="1"/>
              <a:t>mypackage</a:t>
            </a:r>
            <a:r>
              <a:rPr lang="en-US" sz="2000" dirty="0"/>
              <a:t>’ and save above program as ClassA.java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08949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A566-4A79-4418-A08B-1094BA88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for using user defined package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AA90C-648B-4AA1-BDB0-325D51AFACBB}"/>
              </a:ext>
            </a:extLst>
          </p:cNvPr>
          <p:cNvSpPr txBox="1"/>
          <p:nvPr/>
        </p:nvSpPr>
        <p:spPr>
          <a:xfrm>
            <a:off x="1452004" y="5540514"/>
            <a:ext cx="9287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Save above program as ClassX.java in working directory i.e. one directory above this subdirectory.</a:t>
            </a:r>
            <a:endParaRPr lang="en-IN" sz="2000"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2F1EF77-3FD2-4EA4-9CBD-E2BD2C227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965960"/>
            <a:ext cx="7086600" cy="3170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hlink"/>
                </a:solidFill>
              </a:rPr>
              <a:t>import </a:t>
            </a:r>
            <a:r>
              <a:rPr lang="en-GB" altLang="en-US" sz="2000" dirty="0" err="1">
                <a:solidFill>
                  <a:schemeClr val="hlink"/>
                </a:solidFill>
              </a:rPr>
              <a:t>mypackage.ClassA</a:t>
            </a:r>
            <a:r>
              <a:rPr lang="en-GB" altLang="en-US" sz="2000" dirty="0">
                <a:solidFill>
                  <a:schemeClr val="hlink"/>
                </a:solidFill>
              </a:rPr>
              <a:t>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000" dirty="0">
              <a:solidFill>
                <a:schemeClr val="hlink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public class </a:t>
            </a:r>
            <a:r>
              <a:rPr lang="en-GB" altLang="en-US" sz="2000" dirty="0" err="1"/>
              <a:t>ClassX</a:t>
            </a:r>
            <a:endParaRPr lang="en-GB" altLang="en-US" sz="2000" dirty="0"/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public static void main(String </a:t>
            </a:r>
            <a:r>
              <a:rPr lang="en-GB" altLang="en-US" sz="2000" dirty="0" err="1"/>
              <a:t>args</a:t>
            </a:r>
            <a:r>
              <a:rPr lang="en-GB" altLang="en-US" sz="2000" dirty="0"/>
              <a:t>[])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       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objA</a:t>
            </a:r>
            <a:r>
              <a:rPr lang="en-GB" altLang="en-US" sz="2000" dirty="0"/>
              <a:t> = new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        </a:t>
            </a:r>
            <a:r>
              <a:rPr lang="en-GB" altLang="en-US" sz="2000" dirty="0" err="1"/>
              <a:t>objA.display</a:t>
            </a:r>
            <a:r>
              <a:rPr lang="en-GB" altLang="en-US" sz="2000" dirty="0"/>
              <a:t>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574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21DE-2B49-40D8-9280-9BA8C2A8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2ADF5-57C1-4FEA-AA43-EB600BA8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1838325"/>
            <a:ext cx="76009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3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21DE-2B49-40D8-9280-9BA8C2A8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0E977-2638-492A-91EC-CE74478F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50" y="1943100"/>
            <a:ext cx="80295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2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21DE-2B49-40D8-9280-9BA8C2A8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48CC-7529-4A38-805D-256DA97D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77" y="2235747"/>
            <a:ext cx="66770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9C4B-2911-4A6F-86B0-13865BC0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166131" cy="1356360"/>
          </a:xfrm>
        </p:spPr>
        <p:txBody>
          <a:bodyPr>
            <a:normAutofit/>
          </a:bodyPr>
          <a:lstStyle/>
          <a:p>
            <a:r>
              <a:rPr lang="en-US" sz="4000" dirty="0"/>
              <a:t>Program for adding more classes in package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3FC0-4598-470E-A780-8A457A284701}"/>
              </a:ext>
            </a:extLst>
          </p:cNvPr>
          <p:cNvSpPr txBox="1"/>
          <p:nvPr/>
        </p:nvSpPr>
        <p:spPr>
          <a:xfrm>
            <a:off x="7252139" y="167167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mypackage</a:t>
            </a:r>
            <a:r>
              <a:rPr lang="en-IN" dirty="0"/>
              <a:t>;</a:t>
            </a:r>
          </a:p>
          <a:p>
            <a:r>
              <a:rPr lang="en-IN" dirty="0"/>
              <a:t>public class </a:t>
            </a:r>
            <a:r>
              <a:rPr lang="en-IN" dirty="0" err="1"/>
              <a:t>ClassC</a:t>
            </a:r>
            <a:r>
              <a:rPr lang="en-IN" dirty="0"/>
              <a:t> {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public void display()</a:t>
            </a:r>
          </a:p>
          <a:p>
            <a:r>
              <a:rPr lang="en-IN" dirty="0"/>
              <a:t> {</a:t>
            </a:r>
          </a:p>
          <a:p>
            <a:r>
              <a:rPr lang="en-IN" dirty="0"/>
              <a:t>     </a:t>
            </a:r>
            <a:r>
              <a:rPr lang="en-IN" dirty="0" err="1"/>
              <a:t>System.out.println</a:t>
            </a:r>
            <a:r>
              <a:rPr lang="en-IN" dirty="0"/>
              <a:t>("Hello, I am </a:t>
            </a:r>
            <a:r>
              <a:rPr lang="en-IN" dirty="0" err="1"/>
              <a:t>ClassC</a:t>
            </a:r>
            <a:r>
              <a:rPr lang="en-IN" dirty="0"/>
              <a:t>");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34B55-C609-45F2-AA78-07065F104D87}"/>
              </a:ext>
            </a:extLst>
          </p:cNvPr>
          <p:cNvSpPr txBox="1"/>
          <p:nvPr/>
        </p:nvSpPr>
        <p:spPr>
          <a:xfrm>
            <a:off x="1035269" y="1671670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package </a:t>
            </a:r>
            <a:r>
              <a:rPr lang="en-GB" altLang="en-US" sz="2000" dirty="0" err="1"/>
              <a:t>mypackage</a:t>
            </a:r>
            <a:r>
              <a:rPr lang="en-GB" altLang="en-US" sz="2000" dirty="0"/>
              <a:t>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public class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// class body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public void display()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        </a:t>
            </a:r>
            <a:r>
              <a:rPr lang="en-GB" altLang="en-US" sz="2000" dirty="0" err="1"/>
              <a:t>System.out.println</a:t>
            </a:r>
            <a:r>
              <a:rPr lang="en-GB" altLang="en-US" sz="2000" dirty="0"/>
              <a:t>("Hello, I am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");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class </a:t>
            </a:r>
            <a:r>
              <a:rPr lang="en-GB" altLang="en-US" sz="2000" dirty="0" err="1"/>
              <a:t>ClassB</a:t>
            </a:r>
            <a:r>
              <a:rPr lang="en-GB" altLang="en-US" sz="2000" dirty="0"/>
              <a:t>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// class body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}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CC49C-B6B0-486C-A800-7DBECF661F29}"/>
              </a:ext>
            </a:extLst>
          </p:cNvPr>
          <p:cNvSpPr txBox="1"/>
          <p:nvPr/>
        </p:nvSpPr>
        <p:spPr>
          <a:xfrm>
            <a:off x="924910" y="6048345"/>
            <a:ext cx="1085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Create subdirectory as ‘</a:t>
            </a:r>
            <a:r>
              <a:rPr lang="en-US" sz="2000" b="1" dirty="0" err="1"/>
              <a:t>mypackage</a:t>
            </a:r>
            <a:r>
              <a:rPr lang="en-US" sz="2000" b="1" dirty="0"/>
              <a:t>’ and save above program as ClassA.java and ClassC.java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32765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A566-4A79-4418-A08B-1094BA88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for using user defined package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AA90C-648B-4AA1-BDB0-325D51AFACBB}"/>
              </a:ext>
            </a:extLst>
          </p:cNvPr>
          <p:cNvSpPr txBox="1"/>
          <p:nvPr/>
        </p:nvSpPr>
        <p:spPr>
          <a:xfrm>
            <a:off x="1452004" y="5540514"/>
            <a:ext cx="9287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Save above program as ClassX.java in working directory i.e. one directory above this subdirectory.</a:t>
            </a:r>
            <a:endParaRPr lang="en-IN" sz="2000"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2F1EF77-3FD2-4EA4-9CBD-E2BD2C227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965960"/>
            <a:ext cx="7086600" cy="3477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hlink"/>
                </a:solidFill>
              </a:rPr>
              <a:t>import </a:t>
            </a:r>
            <a:r>
              <a:rPr lang="en-GB" altLang="en-US" sz="2000" dirty="0" err="1">
                <a:solidFill>
                  <a:schemeClr val="hlink"/>
                </a:solidFill>
              </a:rPr>
              <a:t>mypackage</a:t>
            </a:r>
            <a:r>
              <a:rPr lang="en-GB" altLang="en-US" sz="2000" dirty="0">
                <a:solidFill>
                  <a:schemeClr val="hlink"/>
                </a:solidFill>
              </a:rPr>
              <a:t>.*;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public class </a:t>
            </a:r>
            <a:r>
              <a:rPr lang="en-GB" altLang="en-US" sz="2000" dirty="0" err="1"/>
              <a:t>ClassX</a:t>
            </a:r>
            <a:endParaRPr lang="en-GB" altLang="en-US" sz="2000" dirty="0"/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public static void main(String </a:t>
            </a:r>
            <a:r>
              <a:rPr lang="en-GB" altLang="en-US" sz="2000" dirty="0" err="1"/>
              <a:t>args</a:t>
            </a:r>
            <a:r>
              <a:rPr lang="en-GB" altLang="en-US" sz="2000" dirty="0"/>
              <a:t>[])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       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objA</a:t>
            </a:r>
            <a:r>
              <a:rPr lang="en-GB" altLang="en-US" sz="2000" dirty="0"/>
              <a:t> = new </a:t>
            </a:r>
            <a:r>
              <a:rPr lang="en-GB" altLang="en-US" sz="2000" dirty="0" err="1"/>
              <a:t>ClassA</a:t>
            </a:r>
            <a:r>
              <a:rPr lang="en-GB" altLang="en-US" sz="2000" dirty="0"/>
              <a:t>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        </a:t>
            </a:r>
            <a:r>
              <a:rPr lang="en-GB" altLang="en-US" sz="2000" dirty="0" err="1"/>
              <a:t>objA.display</a:t>
            </a:r>
            <a:r>
              <a:rPr lang="en-GB" altLang="en-US" sz="2000" dirty="0"/>
              <a:t>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           </a:t>
            </a:r>
            <a:r>
              <a:rPr lang="en-US" altLang="en-US" sz="2000" dirty="0" err="1"/>
              <a:t>ClassC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objC</a:t>
            </a:r>
            <a:r>
              <a:rPr lang="en-US" altLang="en-US" sz="2000" dirty="0"/>
              <a:t> = new </a:t>
            </a:r>
            <a:r>
              <a:rPr lang="en-US" altLang="en-US" sz="2000" dirty="0" err="1"/>
              <a:t>ClassC</a:t>
            </a:r>
            <a:r>
              <a:rPr lang="en-US" altLang="en-US" sz="2000" dirty="0"/>
              <a:t>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           </a:t>
            </a:r>
            <a:r>
              <a:rPr lang="en-US" altLang="en-US" sz="2000" dirty="0" err="1"/>
              <a:t>objC.display</a:t>
            </a:r>
            <a:r>
              <a:rPr lang="en-US" altLang="en-US" sz="2000" dirty="0"/>
              <a:t>();</a:t>
            </a:r>
            <a:endParaRPr lang="en-GB" altLang="en-US" sz="2000" dirty="0"/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        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458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75679D-2E5A-4031-A8DD-4084A482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75" y="1627953"/>
            <a:ext cx="7915275" cy="42957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960671-0DBE-467D-8BD4-30338AF9D70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Compiling and Running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54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6062766-D945-4933-BBDC-A2EC9D5290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B7DF6C-F72E-47C4-A7EA-B97B83552F70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20C6B35-E7BC-4092-9B2E-BF840AA2D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AU"/>
              <a:t>Protection and Packages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56D8B85-7516-4703-820D-4379333E7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2067910"/>
            <a:ext cx="9872871" cy="4038600"/>
          </a:xfrm>
        </p:spPr>
        <p:txBody>
          <a:bodyPr/>
          <a:lstStyle/>
          <a:p>
            <a:pPr algn="just" eaLnBrk="1" hangingPunct="1"/>
            <a:r>
              <a:rPr lang="en-AU" altLang="en-AU" sz="2800" dirty="0"/>
              <a:t>All classes (or interfaces) accessible to all others in the same package.</a:t>
            </a:r>
          </a:p>
          <a:p>
            <a:pPr algn="just" eaLnBrk="1" hangingPunct="1"/>
            <a:r>
              <a:rPr lang="en-AU" altLang="en-AU" sz="2800" dirty="0"/>
              <a:t>Class declared public in one package is accessible within another. </a:t>
            </a:r>
          </a:p>
          <a:p>
            <a:pPr algn="just" eaLnBrk="1" hangingPunct="1"/>
            <a:r>
              <a:rPr lang="en-AU" altLang="en-AU" sz="2800" dirty="0"/>
              <a:t>Members of a class are accessible from a different class, as long as they are not </a:t>
            </a:r>
            <a:r>
              <a:rPr lang="en-AU" altLang="en-AU" sz="2800" i="1" dirty="0"/>
              <a:t>private</a:t>
            </a:r>
          </a:p>
          <a:p>
            <a:pPr algn="just" eaLnBrk="1" hangingPunct="1"/>
            <a:r>
              <a:rPr lang="en-AU" altLang="en-AU" sz="2800" i="1" dirty="0"/>
              <a:t>protected </a:t>
            </a:r>
            <a:r>
              <a:rPr lang="en-AU" altLang="en-AU" sz="2800" dirty="0"/>
              <a:t>members of a class in a package are accessible to subclasses in a different package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344163EF-D8A2-4AE0-B50A-0946C6EF56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4159FB-62DA-49BC-9A2D-990B63800CDD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60B0B6FA-DCDA-4C74-A67E-B940E8C65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AU"/>
              <a:t>Visibility 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8162FD9-5F95-47CF-A1F9-7DC979276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3988" y="1767715"/>
            <a:ext cx="9875520" cy="4456113"/>
          </a:xfrm>
        </p:spPr>
        <p:txBody>
          <a:bodyPr/>
          <a:lstStyle/>
          <a:p>
            <a:pPr algn="just" eaLnBrk="1" hangingPunct="1"/>
            <a:r>
              <a:rPr lang="en-AU" altLang="en-AU" sz="2800" i="1" dirty="0">
                <a:solidFill>
                  <a:schemeClr val="hlink"/>
                </a:solidFill>
              </a:rPr>
              <a:t>Public</a:t>
            </a:r>
            <a:r>
              <a:rPr lang="en-AU" altLang="en-AU" sz="2800" dirty="0"/>
              <a:t> keyword applied to a class, makes it available/visible everywhere. Applied to a method or variable, completely visible.</a:t>
            </a:r>
          </a:p>
          <a:p>
            <a:pPr algn="just" eaLnBrk="1" hangingPunct="1"/>
            <a:r>
              <a:rPr lang="en-AU" altLang="en-AU" sz="2800" i="1" dirty="0">
                <a:solidFill>
                  <a:schemeClr val="hlink"/>
                </a:solidFill>
              </a:rPr>
              <a:t>Private</a:t>
            </a:r>
            <a:r>
              <a:rPr lang="en-AU" altLang="en-AU" sz="2800" dirty="0">
                <a:solidFill>
                  <a:schemeClr val="hlink"/>
                </a:solidFill>
              </a:rPr>
              <a:t> </a:t>
            </a:r>
            <a:r>
              <a:rPr lang="en-AU" altLang="en-AU" sz="2800" dirty="0"/>
              <a:t>fields or methods for a class only visible within that class. Private members are </a:t>
            </a:r>
            <a:r>
              <a:rPr lang="en-AU" altLang="en-AU" sz="2800" i="1" dirty="0"/>
              <a:t>not</a:t>
            </a:r>
            <a:r>
              <a:rPr lang="en-AU" altLang="en-AU" sz="2800" dirty="0"/>
              <a:t> visible within subclasses, and are </a:t>
            </a:r>
            <a:r>
              <a:rPr lang="en-AU" altLang="en-AU" sz="2800" i="1" dirty="0"/>
              <a:t>not</a:t>
            </a:r>
            <a:r>
              <a:rPr lang="en-AU" altLang="en-AU" sz="2800" dirty="0"/>
              <a:t> inherited.</a:t>
            </a:r>
          </a:p>
          <a:p>
            <a:pPr algn="just" eaLnBrk="1" hangingPunct="1"/>
            <a:r>
              <a:rPr lang="en-AU" altLang="en-AU" sz="2800" i="1" dirty="0">
                <a:solidFill>
                  <a:schemeClr val="hlink"/>
                </a:solidFill>
              </a:rPr>
              <a:t>Protected</a:t>
            </a:r>
            <a:r>
              <a:rPr lang="en-AU" altLang="en-AU" sz="2800" dirty="0">
                <a:solidFill>
                  <a:schemeClr val="hlink"/>
                </a:solidFill>
              </a:rPr>
              <a:t> </a:t>
            </a:r>
            <a:r>
              <a:rPr lang="en-AU" altLang="en-AU" sz="2800" dirty="0"/>
              <a:t>members of a class are visible within the class, subclasses and </a:t>
            </a:r>
            <a:r>
              <a:rPr lang="en-AU" altLang="en-AU" sz="2800" i="1" dirty="0"/>
              <a:t>also</a:t>
            </a:r>
            <a:r>
              <a:rPr lang="en-AU" altLang="en-AU" sz="2800" dirty="0"/>
              <a:t> within all classes that are in the same package as that class.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BB69-052C-4A87-B09A-266D9C08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Package?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BB28-A215-43D6-8CA7-2AA55E0A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altLang="en-US" sz="2400" dirty="0"/>
              <a:t>Packages are Java’s way of grouping a number of related classes and/or interfaces together into a single unit. </a:t>
            </a:r>
            <a:endParaRPr lang="en-US" sz="2400" dirty="0"/>
          </a:p>
          <a:p>
            <a:pPr algn="just"/>
            <a:r>
              <a:rPr lang="en-US" sz="2400" dirty="0"/>
              <a:t>A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Package</a:t>
            </a:r>
            <a:r>
              <a:rPr lang="en-US" sz="2400" dirty="0"/>
              <a:t> is a container for the classes that are used t keep the class name space compartmentalized.</a:t>
            </a:r>
          </a:p>
          <a:p>
            <a:pPr algn="just"/>
            <a:r>
              <a:rPr lang="en-US" sz="2400" dirty="0"/>
              <a:t>Example: You can contain all classes related to sorting programs in your own package.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609F7-A0B8-4645-AF5D-7850269C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4524375"/>
            <a:ext cx="9077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27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0B4C99EA-D737-41DB-B861-4647076A9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249059-C856-4A3D-B35F-7E06EDE98306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90B2C09-9D97-4962-8296-7B060EF9A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AU"/>
              <a:t>Visibility Modifiers</a:t>
            </a:r>
          </a:p>
        </p:txBody>
      </p:sp>
      <p:graphicFrame>
        <p:nvGraphicFramePr>
          <p:cNvPr id="24580" name="Object 3">
            <a:extLst>
              <a:ext uri="{FF2B5EF4-FFF2-40B4-BE49-F238E27FC236}">
                <a16:creationId xmlns:a16="http://schemas.microsoft.com/office/drawing/2014/main" id="{25954C4C-6045-4A93-B219-ADBD400D4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609816"/>
              </p:ext>
            </p:extLst>
          </p:nvPr>
        </p:nvGraphicFramePr>
        <p:xfrm>
          <a:off x="2291801" y="1885227"/>
          <a:ext cx="6715563" cy="4244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6242050" imgH="3946525" progId="Word.Document.8">
                  <p:embed/>
                </p:oleObj>
              </mc:Choice>
              <mc:Fallback>
                <p:oleObj name="Document" r:id="rId3" imgW="6242050" imgH="3946525" progId="Word.Document.8">
                  <p:embed/>
                  <p:pic>
                    <p:nvPicPr>
                      <p:cNvPr id="24580" name="Object 3">
                        <a:extLst>
                          <a:ext uri="{FF2B5EF4-FFF2-40B4-BE49-F238E27FC236}">
                            <a16:creationId xmlns:a16="http://schemas.microsoft.com/office/drawing/2014/main" id="{25954C4C-6045-4A93-B219-ADBD400D4A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801" y="1885227"/>
                        <a:ext cx="6715563" cy="424482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01E4D2AF-6044-465D-9CBE-541123A78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C4CB29-38C3-42A1-BFE1-0E018E1604A2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24608EC-2EF3-47D1-8DFF-7F3D1921C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Adding a Class to a Package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D37454A-90EC-4148-9FFA-69880ADDF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sz="2800" dirty="0"/>
              <a:t>Consider an existing package that contains a class called “Teacher”:</a:t>
            </a:r>
          </a:p>
          <a:p>
            <a:pPr algn="just" eaLnBrk="1" hangingPunct="1"/>
            <a:endParaRPr lang="en-US" altLang="en-US" sz="2800" dirty="0"/>
          </a:p>
          <a:p>
            <a:pPr algn="just" eaLnBrk="1" hangingPunct="1"/>
            <a:endParaRPr lang="en-US" altLang="en-US" sz="2800" dirty="0"/>
          </a:p>
          <a:p>
            <a:pPr algn="just" eaLnBrk="1" hangingPunct="1"/>
            <a:endParaRPr lang="en-US" altLang="en-US" sz="2800" dirty="0"/>
          </a:p>
          <a:p>
            <a:pPr algn="just" eaLnBrk="1" hangingPunct="1"/>
            <a:r>
              <a:rPr lang="en-US" altLang="en-US" sz="2800" dirty="0"/>
              <a:t>This class is stored in “Teacher.java” file  within a directory called “pack1”.</a:t>
            </a:r>
          </a:p>
          <a:p>
            <a:pPr algn="just" eaLnBrk="1" hangingPunct="1"/>
            <a:r>
              <a:rPr lang="en-US" altLang="en-US" sz="2800" dirty="0"/>
              <a:t>How do we add new public class called “Student” to this package.</a:t>
            </a:r>
          </a:p>
        </p:txBody>
      </p:sp>
      <p:sp>
        <p:nvSpPr>
          <p:cNvPr id="25605" name="Text Box 4">
            <a:extLst>
              <a:ext uri="{FF2B5EF4-FFF2-40B4-BE49-F238E27FC236}">
                <a16:creationId xmlns:a16="http://schemas.microsoft.com/office/drawing/2014/main" id="{EE2A02BE-3323-4DBB-A31E-561FC1C95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667000"/>
            <a:ext cx="2217738" cy="147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hlink"/>
                </a:solidFill>
              </a:rPr>
              <a:t>package pack1;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class Teacher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  // class body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6CE55854-21A5-4002-A3A9-2A7C98F74B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55EBB6-8722-4158-A516-DB198C9277CA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FAAD7730-F6A4-4271-8C4D-5A622033A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6858000" cy="990600"/>
          </a:xfrm>
        </p:spPr>
        <p:txBody>
          <a:bodyPr/>
          <a:lstStyle/>
          <a:p>
            <a:pPr eaLnBrk="1" hangingPunct="1"/>
            <a:r>
              <a:rPr lang="en-US" altLang="en-US" sz="4000"/>
              <a:t>Adding a Class to a Package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640B561-315A-4A34-B938-09685FB56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Define the public class “Student” and place the package statement before the class definition as follows: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Store this in “Student.java” file under the directory “pack1”.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When the “Student.java” file is compiled, the class file will be created and stored in the directory “pack1”. Now, the package “pack1” will contain both the classes “Teacher” and “Student”.</a:t>
            </a:r>
          </a:p>
        </p:txBody>
      </p:sp>
      <p:sp>
        <p:nvSpPr>
          <p:cNvPr id="26629" name="Text Box 4">
            <a:extLst>
              <a:ext uri="{FF2B5EF4-FFF2-40B4-BE49-F238E27FC236}">
                <a16:creationId xmlns:a16="http://schemas.microsoft.com/office/drawing/2014/main" id="{DFA8CAAE-157F-492B-865C-108E0CDF9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890" y="2795751"/>
            <a:ext cx="2189163" cy="147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hlink"/>
                </a:solidFill>
              </a:rPr>
              <a:t>package pack1;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class Student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  // class body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26630" name="Group 5">
            <a:extLst>
              <a:ext uri="{FF2B5EF4-FFF2-40B4-BE49-F238E27FC236}">
                <a16:creationId xmlns:a16="http://schemas.microsoft.com/office/drawing/2014/main" id="{C8C5A8B5-61E7-4900-BAA8-24406105628F}"/>
              </a:ext>
            </a:extLst>
          </p:cNvPr>
          <p:cNvGrpSpPr>
            <a:grpSpLocks/>
          </p:cNvGrpSpPr>
          <p:nvPr/>
        </p:nvGrpSpPr>
        <p:grpSpPr bwMode="auto">
          <a:xfrm>
            <a:off x="8295290" y="405572"/>
            <a:ext cx="2317750" cy="1524000"/>
            <a:chOff x="835" y="2852"/>
            <a:chExt cx="1661" cy="1180"/>
          </a:xfrm>
        </p:grpSpPr>
        <p:sp>
          <p:nvSpPr>
            <p:cNvPr id="26631" name="Rectangle 6">
              <a:extLst>
                <a:ext uri="{FF2B5EF4-FFF2-40B4-BE49-F238E27FC236}">
                  <a16:creationId xmlns:a16="http://schemas.microsoft.com/office/drawing/2014/main" id="{F1B135AE-7672-4453-953F-96F98E07A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072"/>
              <a:ext cx="1536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6632" name="Rectangle 7">
              <a:extLst>
                <a:ext uri="{FF2B5EF4-FFF2-40B4-BE49-F238E27FC236}">
                  <a16:creationId xmlns:a16="http://schemas.microsoft.com/office/drawing/2014/main" id="{7EA29782-392D-4C88-8669-A0F915E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264"/>
              <a:ext cx="1152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class Teacher</a:t>
              </a:r>
            </a:p>
          </p:txBody>
        </p:sp>
        <p:sp>
          <p:nvSpPr>
            <p:cNvPr id="26633" name="Text Box 8">
              <a:extLst>
                <a:ext uri="{FF2B5EF4-FFF2-40B4-BE49-F238E27FC236}">
                  <a16:creationId xmlns:a16="http://schemas.microsoft.com/office/drawing/2014/main" id="{79A0136D-F0AE-4A1B-9E56-2FB76BA6E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" y="2852"/>
              <a:ext cx="1264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package pack1;</a:t>
              </a:r>
            </a:p>
          </p:txBody>
        </p:sp>
        <p:sp>
          <p:nvSpPr>
            <p:cNvPr id="26634" name="Rectangle 9">
              <a:extLst>
                <a:ext uri="{FF2B5EF4-FFF2-40B4-BE49-F238E27FC236}">
                  <a16:creationId xmlns:a16="http://schemas.microsoft.com/office/drawing/2014/main" id="{03B3B99A-AD27-4280-A831-377EA7560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648"/>
              <a:ext cx="1152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</a:rPr>
                <a:t>class Student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20825519-3346-4B4D-A638-3A0CFE4DB3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74A2C8-3B35-45CC-8F9C-EC80A5219A6F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70707B6-8E20-4A6C-A422-7814CFABD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Packages and Name Clashing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7094CBB-FB94-4EA3-A47D-1D2FBBD0E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When packages are developed by different organizations, it is possible that multiple packages will have classes with the same name, leading to name classing.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We can import and use these packages like: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import pack1.*;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import pack2.*;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Student student1; // Generates compilation error</a:t>
            </a:r>
          </a:p>
        </p:txBody>
      </p:sp>
      <p:grpSp>
        <p:nvGrpSpPr>
          <p:cNvPr id="27653" name="Group 4">
            <a:extLst>
              <a:ext uri="{FF2B5EF4-FFF2-40B4-BE49-F238E27FC236}">
                <a16:creationId xmlns:a16="http://schemas.microsoft.com/office/drawing/2014/main" id="{37C69D9A-188C-4304-A3DF-5FC12C4307BF}"/>
              </a:ext>
            </a:extLst>
          </p:cNvPr>
          <p:cNvGrpSpPr>
            <a:grpSpLocks/>
          </p:cNvGrpSpPr>
          <p:nvPr/>
        </p:nvGrpSpPr>
        <p:grpSpPr bwMode="auto">
          <a:xfrm>
            <a:off x="4029076" y="2774950"/>
            <a:ext cx="2524125" cy="1873250"/>
            <a:chOff x="906" y="2852"/>
            <a:chExt cx="1590" cy="1180"/>
          </a:xfrm>
        </p:grpSpPr>
        <p:sp>
          <p:nvSpPr>
            <p:cNvPr id="27658" name="Rectangle 5">
              <a:extLst>
                <a:ext uri="{FF2B5EF4-FFF2-40B4-BE49-F238E27FC236}">
                  <a16:creationId xmlns:a16="http://schemas.microsoft.com/office/drawing/2014/main" id="{1799BAF5-9D6B-4C71-ACFF-9C4AA8929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072"/>
              <a:ext cx="1536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7659" name="Rectangle 6">
              <a:extLst>
                <a:ext uri="{FF2B5EF4-FFF2-40B4-BE49-F238E27FC236}">
                  <a16:creationId xmlns:a16="http://schemas.microsoft.com/office/drawing/2014/main" id="{561C88D9-D290-4AB7-9681-005B378C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264"/>
              <a:ext cx="1152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</a:rPr>
                <a:t>class Teacher</a:t>
              </a:r>
            </a:p>
          </p:txBody>
        </p:sp>
        <p:sp>
          <p:nvSpPr>
            <p:cNvPr id="27660" name="Text Box 7">
              <a:extLst>
                <a:ext uri="{FF2B5EF4-FFF2-40B4-BE49-F238E27FC236}">
                  <a16:creationId xmlns:a16="http://schemas.microsoft.com/office/drawing/2014/main" id="{423C03CF-C028-43B2-BFBA-D6195D7F5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" y="2852"/>
              <a:ext cx="11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package pack1;</a:t>
              </a:r>
            </a:p>
          </p:txBody>
        </p:sp>
        <p:sp>
          <p:nvSpPr>
            <p:cNvPr id="27661" name="Rectangle 8">
              <a:extLst>
                <a:ext uri="{FF2B5EF4-FFF2-40B4-BE49-F238E27FC236}">
                  <a16:creationId xmlns:a16="http://schemas.microsoft.com/office/drawing/2014/main" id="{3E067EF5-D8EC-4E2B-A763-89F6B0E4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648"/>
              <a:ext cx="1152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class Student</a:t>
              </a:r>
            </a:p>
          </p:txBody>
        </p:sp>
      </p:grpSp>
      <p:sp>
        <p:nvSpPr>
          <p:cNvPr id="27654" name="Rectangle 9">
            <a:extLst>
              <a:ext uri="{FF2B5EF4-FFF2-40B4-BE49-F238E27FC236}">
                <a16:creationId xmlns:a16="http://schemas.microsoft.com/office/drawing/2014/main" id="{550B0691-FEDD-4048-B265-A72A23645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092450"/>
            <a:ext cx="24384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7655" name="Rectangle 10">
            <a:extLst>
              <a:ext uri="{FF2B5EF4-FFF2-40B4-BE49-F238E27FC236}">
                <a16:creationId xmlns:a16="http://schemas.microsoft.com/office/drawing/2014/main" id="{8DF75234-E767-4DE9-8ED8-DD805CA8F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397250"/>
            <a:ext cx="1828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class Student</a:t>
            </a:r>
          </a:p>
        </p:txBody>
      </p:sp>
      <p:sp>
        <p:nvSpPr>
          <p:cNvPr id="27656" name="Text Box 11">
            <a:extLst>
              <a:ext uri="{FF2B5EF4-FFF2-40B4-BE49-F238E27FC236}">
                <a16:creationId xmlns:a16="http://schemas.microsoft.com/office/drawing/2014/main" id="{92184E10-922E-4778-A730-0B3140B0E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3636" y="2743200"/>
            <a:ext cx="17796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package pack2;</a:t>
            </a:r>
          </a:p>
        </p:txBody>
      </p:sp>
      <p:sp>
        <p:nvSpPr>
          <p:cNvPr id="27657" name="Rectangle 12">
            <a:extLst>
              <a:ext uri="{FF2B5EF4-FFF2-40B4-BE49-F238E27FC236}">
                <a16:creationId xmlns:a16="http://schemas.microsoft.com/office/drawing/2014/main" id="{EDF9E9BD-017F-44CD-A033-57896409C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006850"/>
            <a:ext cx="1828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class Courses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D146AC52-5936-4730-94E4-3EB81277F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DD18E9-1433-4684-91F3-28EDBE05D2C8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2CBEFA9-D4D9-4B38-8DFD-1C8433554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Handling Name Clashing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52D4C69-487F-449E-9107-CBD09DD01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In Java, name classing is resolved by accessing classes with the same name in multiple packages by their fully qualified name.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Example: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import pack1.*;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import pack2.*;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hlink"/>
                </a:solidFill>
              </a:rPr>
              <a:t>pack1.Student student1;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hlink"/>
                </a:solidFill>
              </a:rPr>
              <a:t>pack2.Student student2;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Teacher teacher1;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Courses course1;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60900C0D-B809-403A-BA80-9A655BE0E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88ECB7-234E-407C-B27A-8BB4F598CDF8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D728EF6-77B1-4E4B-8D81-727AB0FF7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Extending a Class from Package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BD991C6F-FB7F-42C5-91B9-CD7C629962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dirty="0"/>
              <a:t>A new class called “Professor” can be created by extending the “Teacher” class defined the package “pack1” as follows:</a:t>
            </a:r>
          </a:p>
        </p:txBody>
      </p:sp>
      <p:sp>
        <p:nvSpPr>
          <p:cNvPr id="29701" name="Text Box 4">
            <a:extLst>
              <a:ext uri="{FF2B5EF4-FFF2-40B4-BE49-F238E27FC236}">
                <a16:creationId xmlns:a16="http://schemas.microsoft.com/office/drawing/2014/main" id="{D5546DDA-0C4D-4B0D-B84C-341776D24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272" y="3429000"/>
            <a:ext cx="5902325" cy="2024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hlink"/>
                </a:solidFill>
              </a:rPr>
              <a:t>import pack1.Teacher;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class Professor extends Teacher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  // body of Professor class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  // It is able to inherit public and protected members,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  // but not private or default members of Teacher class.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9EAA390D-9DDF-4061-927D-58953484A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78CDFF-85A5-4C05-9845-BB2AE1600995}" type="slidenum">
              <a:rPr lang="zh-CN" altLang="en-GB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GB" altLang="zh-CN" sz="1400">
              <a:solidFill>
                <a:schemeClr val="tx1"/>
              </a:solidFill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86A662F-406A-4525-951D-7AC3E19F6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Summary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19A6EB6-81AC-483C-A9FB-FCFAF2D00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en-GB" altLang="en-US" sz="2800" dirty="0"/>
              <a:t>Packages allow grouping of related classes into a single unit</a:t>
            </a:r>
          </a:p>
          <a:p>
            <a:pPr algn="just" eaLnBrk="1" hangingPunct="1"/>
            <a:r>
              <a:rPr lang="en-GB" altLang="en-US" sz="2800" dirty="0"/>
              <a:t>Packages are organised in hierarchical structure.</a:t>
            </a:r>
          </a:p>
          <a:p>
            <a:pPr algn="just" eaLnBrk="1" hangingPunct="1"/>
            <a:r>
              <a:rPr lang="en-GB" altLang="en-US" sz="2800" dirty="0"/>
              <a:t>Packages handle name clashing issues.</a:t>
            </a:r>
          </a:p>
          <a:p>
            <a:pPr algn="just" eaLnBrk="1" hangingPunct="1"/>
            <a:r>
              <a:rPr lang="en-GB" altLang="en-US" sz="2800" dirty="0"/>
              <a:t>Packages can be accessed or inherited without actual copy of code to each program.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D0A932-0919-4D6B-B61E-F0A4C84A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21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A419-0509-4AF2-8925-62B713E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Packages?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1ADA3-7243-4878-BE4D-C3738072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34" y="2352675"/>
            <a:ext cx="985510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B4B6-9BFB-4BD3-B9A3-FA8C5BD7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49CDD-8C51-4EE2-977B-5D84204C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b="1" dirty="0"/>
              <a:t>Built in / System packages: </a:t>
            </a:r>
            <a:r>
              <a:rPr lang="en-US" sz="2800" dirty="0"/>
              <a:t>Java has number of packages called API bundled with the JDK.</a:t>
            </a:r>
          </a:p>
          <a:p>
            <a:pPr algn="just"/>
            <a:r>
              <a:rPr lang="en-US" sz="2800" b="1" dirty="0"/>
              <a:t>User defined packages: </a:t>
            </a:r>
            <a:r>
              <a:rPr lang="en-US" sz="2800" dirty="0"/>
              <a:t>In addition to the API, user can maintain their own packages.</a:t>
            </a:r>
          </a:p>
          <a:p>
            <a:pPr marL="45720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8194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46E-ED8B-475B-A56D-3B8C9744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Packages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16374-FF97-4375-BA10-C3AA8609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052637"/>
            <a:ext cx="98298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4DFA-24A1-4227-97F5-F671B052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Foundation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32C51-E7BA-4ED0-85E3-E280DCF18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GB" altLang="en-US" sz="2000" dirty="0"/>
              <a:t>Java provides a large number of classes groped into different packages based on their functionality.</a:t>
            </a:r>
          </a:p>
          <a:p>
            <a:pPr algn="just" eaLnBrk="1" hangingPunct="1">
              <a:lnSpc>
                <a:spcPct val="80000"/>
              </a:lnSpc>
            </a:pPr>
            <a:r>
              <a:rPr lang="en-GB" altLang="en-US" sz="2000" dirty="0"/>
              <a:t>The six foundation Java packages are: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altLang="en-US" sz="1800" b="1" dirty="0" err="1"/>
              <a:t>java.lang</a:t>
            </a:r>
            <a:endParaRPr lang="en-GB" altLang="en-US" sz="1800" b="1" dirty="0"/>
          </a:p>
          <a:p>
            <a:pPr lvl="2" algn="just" eaLnBrk="1" hangingPunct="1">
              <a:lnSpc>
                <a:spcPct val="80000"/>
              </a:lnSpc>
            </a:pPr>
            <a:r>
              <a:rPr lang="en-GB" altLang="en-US" sz="1600" dirty="0"/>
              <a:t>Contains classes for primitive types, strings, math functions, threads, and exception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altLang="en-US" sz="1800" b="1" dirty="0" err="1"/>
              <a:t>java.util</a:t>
            </a:r>
            <a:endParaRPr lang="en-GB" altLang="en-US" sz="1800" b="1" dirty="0"/>
          </a:p>
          <a:p>
            <a:pPr lvl="2" algn="just" eaLnBrk="1" hangingPunct="1">
              <a:lnSpc>
                <a:spcPct val="80000"/>
              </a:lnSpc>
            </a:pPr>
            <a:r>
              <a:rPr lang="en-GB" altLang="en-US" sz="1600" dirty="0"/>
              <a:t>Contains classes such as vectors, hash tables, date etc.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altLang="en-US" sz="1800" b="1" dirty="0"/>
              <a:t>java.io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GB" altLang="en-US" sz="1600" dirty="0"/>
              <a:t>Stream classes for I/O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altLang="en-US" sz="1800" b="1" dirty="0" err="1"/>
              <a:t>java.awt</a:t>
            </a:r>
            <a:endParaRPr lang="en-GB" altLang="en-US" sz="1800" b="1" dirty="0"/>
          </a:p>
          <a:p>
            <a:pPr lvl="2" algn="just" eaLnBrk="1" hangingPunct="1">
              <a:lnSpc>
                <a:spcPct val="80000"/>
              </a:lnSpc>
            </a:pPr>
            <a:r>
              <a:rPr lang="en-GB" altLang="en-US" sz="1600" dirty="0"/>
              <a:t>Classes for implementing GUI – windows, buttons, menus etc.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altLang="en-US" sz="1800" b="1" dirty="0"/>
              <a:t>java.net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GB" altLang="en-US" sz="1600" dirty="0"/>
              <a:t>Classes for networking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altLang="en-US" sz="1800" b="1" dirty="0" err="1"/>
              <a:t>java.applet</a:t>
            </a:r>
            <a:endParaRPr lang="en-GB" altLang="en-US" sz="1800" b="1" dirty="0"/>
          </a:p>
          <a:p>
            <a:pPr lvl="2" algn="just" eaLnBrk="1" hangingPunct="1">
              <a:lnSpc>
                <a:spcPct val="80000"/>
              </a:lnSpc>
            </a:pPr>
            <a:r>
              <a:rPr lang="en-GB" altLang="en-US" sz="1600" dirty="0"/>
              <a:t>Classes for creating and implementing applets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451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71C5C8-2CFD-491E-9BE0-596E5A9F4988}"/>
              </a:ext>
            </a:extLst>
          </p:cNvPr>
          <p:cNvSpPr/>
          <p:nvPr/>
        </p:nvSpPr>
        <p:spPr>
          <a:xfrm>
            <a:off x="5860026" y="5347679"/>
            <a:ext cx="27333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B0D13-6FD8-4689-9F6A-4E3FB131B0B3}"/>
              </a:ext>
            </a:extLst>
          </p:cNvPr>
          <p:cNvSpPr/>
          <p:nvPr/>
        </p:nvSpPr>
        <p:spPr>
          <a:xfrm>
            <a:off x="5781369" y="3942735"/>
            <a:ext cx="2733368" cy="881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E7472-9184-4452-A280-D6F168AC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API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3DAA-F8EC-4BC8-A795-6002F72AF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58291"/>
            <a:ext cx="9872871" cy="4363065"/>
          </a:xfrm>
        </p:spPr>
        <p:txBody>
          <a:bodyPr/>
          <a:lstStyle/>
          <a:p>
            <a:pPr algn="just"/>
            <a:r>
              <a:rPr lang="en-US" dirty="0"/>
              <a:t>A package is a collection of classes and each class is a collection of members and methods.</a:t>
            </a:r>
          </a:p>
          <a:p>
            <a:pPr algn="just"/>
            <a:r>
              <a:rPr lang="en-US" dirty="0"/>
              <a:t>Any class as well as any member and method in a package are accessible from a JAVA program.</a:t>
            </a:r>
          </a:p>
          <a:p>
            <a:pPr algn="just"/>
            <a:r>
              <a:rPr lang="en-US" dirty="0"/>
              <a:t>This can be achieved by </a:t>
            </a:r>
            <a:r>
              <a:rPr lang="en-US" b="1" dirty="0"/>
              <a:t>import </a:t>
            </a:r>
            <a:r>
              <a:rPr lang="en-US" dirty="0"/>
              <a:t>statement.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67F0D1-8352-4293-A742-483166C9F62F}"/>
              </a:ext>
            </a:extLst>
          </p:cNvPr>
          <p:cNvSpPr/>
          <p:nvPr/>
        </p:nvSpPr>
        <p:spPr>
          <a:xfrm>
            <a:off x="1573161" y="4267278"/>
            <a:ext cx="2104104" cy="1730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ways of using </a:t>
            </a:r>
            <a:r>
              <a:rPr lang="en-US" b="1" dirty="0"/>
              <a:t>import statement</a:t>
            </a:r>
            <a:endParaRPr lang="en-IN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B3742-AB83-4CDE-AAB6-4946519FCF1B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677265" y="4251450"/>
            <a:ext cx="1966451" cy="88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096241-4B8F-485D-818A-C6D3E4A8F751}"/>
              </a:ext>
            </a:extLst>
          </p:cNvPr>
          <p:cNvCxnSpPr>
            <a:cxnSpLocks/>
          </p:cNvCxnSpPr>
          <p:nvPr/>
        </p:nvCxnSpPr>
        <p:spPr>
          <a:xfrm>
            <a:off x="3677265" y="5262419"/>
            <a:ext cx="2182761" cy="84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A7B110-568F-490A-8D0F-3210D9671CA3}"/>
              </a:ext>
            </a:extLst>
          </p:cNvPr>
          <p:cNvSpPr txBox="1"/>
          <p:nvPr/>
        </p:nvSpPr>
        <p:spPr>
          <a:xfrm>
            <a:off x="5781369" y="3929751"/>
            <a:ext cx="27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fully qualified class name. e.g. </a:t>
            </a:r>
            <a:r>
              <a:rPr lang="en-US" dirty="0" err="1">
                <a:solidFill>
                  <a:schemeClr val="bg1"/>
                </a:solidFill>
              </a:rPr>
              <a:t>java.util.Scanner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40641-838F-4858-ADFF-7B7CC80B07EF}"/>
              </a:ext>
            </a:extLst>
          </p:cNvPr>
          <p:cNvSpPr txBox="1"/>
          <p:nvPr/>
        </p:nvSpPr>
        <p:spPr>
          <a:xfrm>
            <a:off x="5860026" y="5318400"/>
            <a:ext cx="27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default(.*) qualification.</a:t>
            </a:r>
          </a:p>
          <a:p>
            <a:r>
              <a:rPr lang="en-US" dirty="0">
                <a:solidFill>
                  <a:schemeClr val="bg1"/>
                </a:solidFill>
              </a:rPr>
              <a:t>e.g.  </a:t>
            </a:r>
            <a:r>
              <a:rPr lang="en-US" dirty="0" err="1">
                <a:solidFill>
                  <a:schemeClr val="bg1"/>
                </a:solidFill>
              </a:rPr>
              <a:t>java.util</a:t>
            </a:r>
            <a:r>
              <a:rPr lang="en-US" dirty="0">
                <a:solidFill>
                  <a:schemeClr val="bg1"/>
                </a:solidFill>
              </a:rPr>
              <a:t>.*;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0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3B85-A105-4B5D-AC25-F816626C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534C-8432-4DD3-87EC-599E8C335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49" y="1856423"/>
            <a:ext cx="9872871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User can maintain their own packages.</a:t>
            </a:r>
          </a:p>
          <a:p>
            <a:r>
              <a:rPr lang="en-US" dirty="0"/>
              <a:t>Java uses file system directories to store packages.</a:t>
            </a:r>
          </a:p>
          <a:p>
            <a:r>
              <a:rPr lang="en-US" dirty="0"/>
              <a:t>The package keyword is used for creating new package.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Syntax:        </a:t>
            </a:r>
            <a:r>
              <a:rPr lang="en-US" dirty="0">
                <a:solidFill>
                  <a:schemeClr val="tx1"/>
                </a:solidFill>
              </a:rPr>
              <a:t>package </a:t>
            </a:r>
            <a:r>
              <a:rPr lang="en-US" dirty="0" err="1">
                <a:solidFill>
                  <a:schemeClr val="tx1"/>
                </a:solidFill>
              </a:rPr>
              <a:t>mypack</a:t>
            </a:r>
            <a:r>
              <a:rPr lang="en-US" dirty="0">
                <a:solidFill>
                  <a:schemeClr val="tx1"/>
                </a:solidFill>
              </a:rPr>
              <a:t>;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             public class </a:t>
            </a:r>
            <a:r>
              <a:rPr lang="en-US" dirty="0" err="1">
                <a:solidFill>
                  <a:schemeClr val="tx1"/>
                </a:solidFill>
              </a:rPr>
              <a:t>MyPackageClass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                       { 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                          ------------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                       }</a:t>
            </a:r>
          </a:p>
          <a:p>
            <a:r>
              <a:rPr lang="en-US" dirty="0"/>
              <a:t>Here, </a:t>
            </a:r>
            <a:r>
              <a:rPr lang="en-US" dirty="0" err="1"/>
              <a:t>mypack</a:t>
            </a:r>
            <a:r>
              <a:rPr lang="en-US" dirty="0"/>
              <a:t> is the name of package which contains </a:t>
            </a:r>
            <a:r>
              <a:rPr lang="en-US" dirty="0" err="1"/>
              <a:t>MyPackageClass</a:t>
            </a:r>
            <a:r>
              <a:rPr lang="en-US" dirty="0"/>
              <a:t> class.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7169C55-9A05-47A6-9B3E-D0886B0B9E76}"/>
              </a:ext>
            </a:extLst>
          </p:cNvPr>
          <p:cNvSpPr/>
          <p:nvPr/>
        </p:nvSpPr>
        <p:spPr>
          <a:xfrm>
            <a:off x="6362700" y="4060389"/>
            <a:ext cx="18478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ED683-6CEF-419A-986A-645788574EAC}"/>
              </a:ext>
            </a:extLst>
          </p:cNvPr>
          <p:cNvSpPr txBox="1"/>
          <p:nvPr/>
        </p:nvSpPr>
        <p:spPr>
          <a:xfrm>
            <a:off x="8303895" y="3875723"/>
            <a:ext cx="24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MyPackageClass.java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B832D-0733-441A-AC06-6BD6D683D0ED}"/>
              </a:ext>
            </a:extLst>
          </p:cNvPr>
          <p:cNvSpPr txBox="1"/>
          <p:nvPr/>
        </p:nvSpPr>
        <p:spPr>
          <a:xfrm>
            <a:off x="6362700" y="373380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be saved 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717884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236</TotalTime>
  <Words>1748</Words>
  <Application>Microsoft Office PowerPoint</Application>
  <PresentationFormat>Widescreen</PresentationFormat>
  <Paragraphs>269</Paragraphs>
  <Slides>37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Corbel</vt:lpstr>
      <vt:lpstr>Tahoma</vt:lpstr>
      <vt:lpstr>Wingdings</vt:lpstr>
      <vt:lpstr>Basis</vt:lpstr>
      <vt:lpstr>Document</vt:lpstr>
      <vt:lpstr>PACKAGES IN JAVA</vt:lpstr>
      <vt:lpstr>Introduction to Packages</vt:lpstr>
      <vt:lpstr>What is Package?</vt:lpstr>
      <vt:lpstr>Why Packages?</vt:lpstr>
      <vt:lpstr>Types of Packages</vt:lpstr>
      <vt:lpstr>Built in Packages</vt:lpstr>
      <vt:lpstr>Java Foundation Packages</vt:lpstr>
      <vt:lpstr>Using API Packages</vt:lpstr>
      <vt:lpstr>User defined packages</vt:lpstr>
      <vt:lpstr>Points to remember while using packages</vt:lpstr>
      <vt:lpstr>Program for creating package</vt:lpstr>
      <vt:lpstr>Steps for execution of package</vt:lpstr>
      <vt:lpstr>Steps for execution of package</vt:lpstr>
      <vt:lpstr>Steps for execution of package</vt:lpstr>
      <vt:lpstr>Package design guidelines</vt:lpstr>
      <vt:lpstr>How package contains multiple classes?</vt:lpstr>
      <vt:lpstr>Finding packages and classpath</vt:lpstr>
      <vt:lpstr>PowerPoint Presentation</vt:lpstr>
      <vt:lpstr>PowerPoint Presentation</vt:lpstr>
      <vt:lpstr>Program for using user defined package</vt:lpstr>
      <vt:lpstr>Program for using user defined package</vt:lpstr>
      <vt:lpstr>Compiling and Running</vt:lpstr>
      <vt:lpstr>Compiling and Running</vt:lpstr>
      <vt:lpstr>Compiling and Running</vt:lpstr>
      <vt:lpstr>Program for adding more classes in package</vt:lpstr>
      <vt:lpstr>Program for using user defined package</vt:lpstr>
      <vt:lpstr>PowerPoint Presentation</vt:lpstr>
      <vt:lpstr>Protection and Packages</vt:lpstr>
      <vt:lpstr>Visibility </vt:lpstr>
      <vt:lpstr>Visibility Modifiers</vt:lpstr>
      <vt:lpstr>Adding a Class to a Package</vt:lpstr>
      <vt:lpstr>Adding a Class to a Package</vt:lpstr>
      <vt:lpstr>Packages and Name Clashing</vt:lpstr>
      <vt:lpstr>Handling Name Clashing</vt:lpstr>
      <vt:lpstr>Extending a Class from Package</vt:lpstr>
      <vt:lpstr>Summary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PACKAGES IN JAVA</dc:title>
  <dc:creator>dimplebohra@outlook.com</dc:creator>
  <cp:lastModifiedBy>dimplebohra@outlook.com</cp:lastModifiedBy>
  <cp:revision>19</cp:revision>
  <dcterms:created xsi:type="dcterms:W3CDTF">2020-10-16T05:31:46Z</dcterms:created>
  <dcterms:modified xsi:type="dcterms:W3CDTF">2020-10-20T14:24:06Z</dcterms:modified>
</cp:coreProperties>
</file>